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6" r:id="rId2"/>
    <p:sldId id="471" r:id="rId3"/>
    <p:sldId id="416" r:id="rId4"/>
    <p:sldId id="414" r:id="rId5"/>
    <p:sldId id="421" r:id="rId6"/>
    <p:sldId id="415" r:id="rId7"/>
    <p:sldId id="377" r:id="rId8"/>
    <p:sldId id="378" r:id="rId9"/>
    <p:sldId id="470" r:id="rId10"/>
    <p:sldId id="383" r:id="rId11"/>
    <p:sldId id="400" r:id="rId12"/>
    <p:sldId id="401" r:id="rId13"/>
    <p:sldId id="386" r:id="rId14"/>
    <p:sldId id="402" r:id="rId15"/>
    <p:sldId id="403" r:id="rId16"/>
    <p:sldId id="412" r:id="rId17"/>
    <p:sldId id="413" r:id="rId18"/>
    <p:sldId id="417" r:id="rId19"/>
    <p:sldId id="418" r:id="rId20"/>
    <p:sldId id="419" r:id="rId21"/>
    <p:sldId id="420" r:id="rId22"/>
    <p:sldId id="472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 Dillen, Linda" initials="VDL" lastIdx="10" clrIdx="0">
    <p:extLst>
      <p:ext uri="{19B8F6BF-5375-455C-9EA6-DF929625EA0E}">
        <p15:presenceInfo xmlns:p15="http://schemas.microsoft.com/office/powerpoint/2012/main" userId="S-1-5-21-3579272529-3368358661-2280984729-10107" providerId="AD"/>
      </p:ext>
    </p:extLst>
  </p:cmAuthor>
  <p:cmAuthor id="2" name="Keith Lohse" initials="KL" lastIdx="3" clrIdx="1">
    <p:extLst>
      <p:ext uri="{19B8F6BF-5375-455C-9EA6-DF929625EA0E}">
        <p15:presenceInfo xmlns:p15="http://schemas.microsoft.com/office/powerpoint/2012/main" userId="95cbd91f794eeec0" providerId="Windows Live"/>
      </p:ext>
    </p:extLst>
  </p:cmAuthor>
  <p:cmAuthor id="3" name="Lohse, Keith" initials="LK" lastIdx="1" clrIdx="2">
    <p:extLst>
      <p:ext uri="{19B8F6BF-5375-455C-9EA6-DF929625EA0E}">
        <p15:presenceInfo xmlns:p15="http://schemas.microsoft.com/office/powerpoint/2012/main" userId="S-1-5-21-3579272529-3368358661-2280984729-13190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417"/>
    <a:srgbClr val="F8766D"/>
    <a:srgbClr val="9E1D21"/>
    <a:srgbClr val="ADB9CA"/>
    <a:srgbClr val="520A0C"/>
    <a:srgbClr val="861822"/>
    <a:srgbClr val="00BFC4"/>
    <a:srgbClr val="F53D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5322" autoAdjust="0"/>
  </p:normalViewPr>
  <p:slideViewPr>
    <p:cSldViewPr snapToGrid="0" snapToObjects="1">
      <p:cViewPr varScale="1">
        <p:scale>
          <a:sx n="90" d="100"/>
          <a:sy n="90" d="100"/>
        </p:scale>
        <p:origin x="10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23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3EC64-745C-4042-9A4B-CF9F9AA4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A0FC1-0C33-47C3-9DBC-0D9C9E9199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597664-70D7-407F-9FC7-5ADDC438E3EA}" type="datetimeFigureOut">
              <a:rPr lang="en-US"/>
              <a:pPr>
                <a:defRPr/>
              </a:pPr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577B3-F736-4993-A72F-7C9C63104E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0C8AF-CAD9-48F7-AAC9-37C565A8D4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D8B94EA-1B3A-420D-9236-895ACB94E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20112C-B128-4E86-B1DF-63B2E59CC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7817C-E86A-4F6B-99C1-8C3B7A19A3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D347EA-A98C-4A03-B9C7-CA102FAFAB59}" type="datetimeFigureOut">
              <a:rPr lang="en-US"/>
              <a:pPr>
                <a:defRPr/>
              </a:pPr>
              <a:t>5/12/2023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15647AF-A651-48BF-BB88-9641CEE9B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3C3EA02-CE27-4B43-BCB7-F9AE7718C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73A15-4417-46AC-81A3-7B8155FA06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A6390-3866-4A74-AD39-AE0043A15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49FD344-AA60-45CE-8AA0-6746191A1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4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9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7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0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2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9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66EF1-5D87-4B27-9964-3895674E3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93BCE57-630B-4275-AD0A-C2A8C9F8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080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BDDE281B-1C27-43DD-9604-52FB09E0183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59738" y="6254750"/>
            <a:ext cx="3914775" cy="457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Osaka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100" dirty="0">
                <a:solidFill>
                  <a:schemeClr val="bg1"/>
                </a:solidFill>
                <a:latin typeface="Verdana" charset="0"/>
              </a:rPr>
              <a:t>Program in Physical Therapy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96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FCC8A-0508-4179-A37A-D214B7E44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515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FE6A61C-87AE-43E4-B060-5E8DAF40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96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90258818-114B-41B3-9152-B030228805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itle Placeholder 7">
            <a:extLst>
              <a:ext uri="{FF2B5EF4-FFF2-40B4-BE49-F238E27FC236}">
                <a16:creationId xmlns:a16="http://schemas.microsoft.com/office/drawing/2014/main" id="{15D80E15-6756-47A9-B7D5-C14A7D9330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5F0B1-17FC-4D9C-976F-625750F1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 dirty="0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1" r:id="rId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861822"/>
          </a:solidFill>
          <a:latin typeface="Georgia" charset="0"/>
          <a:ea typeface="Georgia" charset="0"/>
          <a:cs typeface="Georgia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861822"/>
          </a:solidFill>
          <a:latin typeface="Georgia" panose="02040502050405020303" pitchFamily="18" charset="0"/>
          <a:ea typeface="Georgia" panose="02040502050405020303" pitchFamily="18" charset="0"/>
          <a:cs typeface="Georgia" panose="02040502050405020303" pitchFamily="18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lohse@wustl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ABA7-B198-41D3-A102-51CCAE2A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763" y="1276269"/>
            <a:ext cx="10509161" cy="2046605"/>
          </a:xfrm>
        </p:spPr>
        <p:txBody>
          <a:bodyPr/>
          <a:lstStyle/>
          <a:p>
            <a:r>
              <a:rPr lang="en-US" altLang="en-US" sz="4800" b="1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Sample Size Planning Concepts: </a:t>
            </a:r>
            <a:br>
              <a:rPr lang="en-US" altLang="en-US" sz="4800" b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en-US" sz="4800" b="1">
                <a:solidFill>
                  <a:schemeClr val="tx1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What is statistical power?</a:t>
            </a:r>
            <a:endParaRPr lang="en-US" sz="48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BD2F4-DF6C-4ABD-9362-59CB52CCF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3771262"/>
            <a:ext cx="5029200" cy="1655762"/>
          </a:xfrm>
        </p:spPr>
        <p:txBody>
          <a:bodyPr/>
          <a:lstStyle/>
          <a:p>
            <a:r>
              <a:rPr lang="en-US" sz="2400" dirty="0">
                <a:latin typeface="Georgia" panose="02040502050405020303" pitchFamily="18" charset="0"/>
              </a:rPr>
              <a:t>Keith R. Lohse, PhD, </a:t>
            </a:r>
            <a:r>
              <a:rPr lang="en-US" sz="2400" dirty="0" err="1">
                <a:latin typeface="Georgia" panose="02040502050405020303" pitchFamily="18" charset="0"/>
              </a:rPr>
              <a:t>PStat</a:t>
            </a:r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Associate Professor in Physical Therapy and   Neurology</a:t>
            </a:r>
          </a:p>
          <a:p>
            <a:r>
              <a:rPr lang="en-US" sz="1600" dirty="0">
                <a:latin typeface="Georgia" panose="02040502050405020303" pitchFamily="18" charset="0"/>
              </a:rPr>
              <a:t>e: </a:t>
            </a:r>
            <a:r>
              <a:rPr lang="en-US" sz="1600" dirty="0">
                <a:solidFill>
                  <a:schemeClr val="accent5"/>
                </a:solidFill>
                <a:latin typeface="Georgia" panose="02040502050405020303" pitchFamily="18" charset="0"/>
                <a:hlinkClick r:id="rId2"/>
              </a:rPr>
              <a:t>lohse@wustl.edu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6" name="Picture 5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22C9C247-0F4A-FDB4-1C05-4E3FA35C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9" b="15741"/>
          <a:stretch/>
        </p:blipFill>
        <p:spPr>
          <a:xfrm>
            <a:off x="0" y="0"/>
            <a:ext cx="3657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5EE0009-CB4B-D82F-4CB8-725B037D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36" y="2324983"/>
            <a:ext cx="4763165" cy="285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9821779" cy="1325563"/>
              </a:xfrm>
            </p:spPr>
            <p:txBody>
              <a:bodyPr/>
              <a:lstStyle/>
              <a:p>
                <a:r>
                  <a:rPr lang="en-US" dirty="0"/>
                  <a:t>Probability of observing sample data when the null is true,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(≥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9821779" cy="1325563"/>
              </a:xfrm>
              <a:blipFill>
                <a:blip r:embed="rId4"/>
                <a:stretch>
                  <a:fillRect l="-2235" t="-7834" r="-2297" b="-1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2FCC1-B28C-4CB1-BEFA-0EC8A17AC5B9}"/>
              </a:ext>
            </a:extLst>
          </p:cNvPr>
          <p:cNvSpPr txBox="1"/>
          <p:nvPr/>
        </p:nvSpPr>
        <p:spPr>
          <a:xfrm>
            <a:off x="8048750" y="5191643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Null-Distribution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857463-4E16-4114-91EF-07482FCE6A71}"/>
              </a:ext>
            </a:extLst>
          </p:cNvPr>
          <p:cNvSpPr/>
          <p:nvPr/>
        </p:nvSpPr>
        <p:spPr>
          <a:xfrm>
            <a:off x="9304292" y="4585829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C8C2CD-6EC7-4EA8-A3D0-61AE51B5A659}"/>
              </a:ext>
            </a:extLst>
          </p:cNvPr>
          <p:cNvSpPr txBox="1">
            <a:spLocks/>
          </p:cNvSpPr>
          <p:nvPr/>
        </p:nvSpPr>
        <p:spPr>
          <a:xfrm>
            <a:off x="936699" y="2058334"/>
            <a:ext cx="4543927" cy="356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So, let’s say that you observed a mean difference of x=0.5. Is that statistically interesting? </a:t>
            </a:r>
          </a:p>
          <a:p>
            <a:endParaRPr lang="en-US" sz="2400" dirty="0"/>
          </a:p>
          <a:p>
            <a:r>
              <a:rPr lang="en-US" sz="2400" b="1" u="sng" dirty="0"/>
              <a:t>No</a:t>
            </a:r>
            <a:r>
              <a:rPr lang="en-US" sz="2400" dirty="0"/>
              <a:t>, under the </a:t>
            </a:r>
            <a:r>
              <a:rPr lang="en-US" sz="2400" b="1" dirty="0">
                <a:solidFill>
                  <a:schemeClr val="accent1"/>
                </a:solidFill>
              </a:rPr>
              <a:t>null hypothesis</a:t>
            </a:r>
            <a:r>
              <a:rPr lang="en-US" sz="2400" dirty="0"/>
              <a:t>, a mean difference of 0.5 is well within the bounds of what we would expect due to sampling variability alone.</a:t>
            </a:r>
          </a:p>
        </p:txBody>
      </p:sp>
    </p:spTree>
    <p:extLst>
      <p:ext uri="{BB962C8B-B14F-4D97-AF65-F5344CB8AC3E}">
        <p14:creationId xmlns:p14="http://schemas.microsoft.com/office/powerpoint/2010/main" val="355715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241A0F40-680B-6F12-5908-D8A03D76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36" y="2324983"/>
            <a:ext cx="4763165" cy="2857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857463-4E16-4114-91EF-07482FCE6A71}"/>
              </a:ext>
            </a:extLst>
          </p:cNvPr>
          <p:cNvSpPr/>
          <p:nvPr/>
        </p:nvSpPr>
        <p:spPr>
          <a:xfrm>
            <a:off x="10865497" y="456969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C8C2CD-6EC7-4EA8-A3D0-61AE51B5A659}"/>
              </a:ext>
            </a:extLst>
          </p:cNvPr>
          <p:cNvSpPr txBox="1">
            <a:spLocks/>
          </p:cNvSpPr>
          <p:nvPr/>
        </p:nvSpPr>
        <p:spPr>
          <a:xfrm>
            <a:off x="838200" y="2157197"/>
            <a:ext cx="5454316" cy="356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So, let’s say that you observed a mean difference of x=</a:t>
            </a:r>
            <a:r>
              <a:rPr lang="en-US" sz="2400" b="1" u="sng" dirty="0"/>
              <a:t>3.0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b="1" u="sng" dirty="0"/>
              <a:t>Yes</a:t>
            </a:r>
            <a:r>
              <a:rPr lang="en-US" sz="2400" dirty="0"/>
              <a:t>, under the </a:t>
            </a:r>
            <a:r>
              <a:rPr lang="en-US" sz="2400" b="1" dirty="0">
                <a:solidFill>
                  <a:schemeClr val="accent1"/>
                </a:solidFill>
              </a:rPr>
              <a:t>null hypothesis</a:t>
            </a:r>
            <a:r>
              <a:rPr lang="en-US" sz="2400" dirty="0"/>
              <a:t>, a difference this large is very unlikely to arise. </a:t>
            </a:r>
          </a:p>
          <a:p>
            <a:pPr lvl="1"/>
            <a:r>
              <a:rPr lang="en-US" sz="2000" dirty="0"/>
              <a:t>Thus, we would reject the null hypothesis as an explanation for these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Probability of observing sample data when the null is true,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(≥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87" t="-7834" b="-1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11926D-7F12-FB6C-9936-0E8F700E4360}"/>
              </a:ext>
            </a:extLst>
          </p:cNvPr>
          <p:cNvSpPr txBox="1"/>
          <p:nvPr/>
        </p:nvSpPr>
        <p:spPr>
          <a:xfrm>
            <a:off x="8048750" y="5191643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Null-Distribution</a:t>
            </a:r>
          </a:p>
        </p:txBody>
      </p:sp>
    </p:spTree>
    <p:extLst>
      <p:ext uri="{BB962C8B-B14F-4D97-AF65-F5344CB8AC3E}">
        <p14:creationId xmlns:p14="http://schemas.microsoft.com/office/powerpoint/2010/main" val="312074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6A1F683D-E573-913E-CB00-90D91193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36" y="2324983"/>
            <a:ext cx="4763165" cy="2857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9B654-2870-736F-DE6E-C25019FBFED7}"/>
              </a:ext>
            </a:extLst>
          </p:cNvPr>
          <p:cNvSpPr txBox="1"/>
          <p:nvPr/>
        </p:nvSpPr>
        <p:spPr>
          <a:xfrm>
            <a:off x="8048750" y="5191643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Null-Distribution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857463-4E16-4114-91EF-07482FCE6A71}"/>
              </a:ext>
            </a:extLst>
          </p:cNvPr>
          <p:cNvSpPr/>
          <p:nvPr/>
        </p:nvSpPr>
        <p:spPr>
          <a:xfrm>
            <a:off x="9923529" y="4580451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C8C2CD-6EC7-4EA8-A3D0-61AE51B5A659}"/>
              </a:ext>
            </a:extLst>
          </p:cNvPr>
          <p:cNvSpPr txBox="1">
            <a:spLocks/>
          </p:cNvSpPr>
          <p:nvPr/>
        </p:nvSpPr>
        <p:spPr>
          <a:xfrm>
            <a:off x="870284" y="2124414"/>
            <a:ext cx="5454316" cy="3563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So, let’s say that you observed a mean difference of x=</a:t>
            </a:r>
            <a:r>
              <a:rPr lang="en-US" sz="2400" b="1" u="sng" dirty="0"/>
              <a:t>1.5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b="1" u="sng" dirty="0"/>
              <a:t>Maybe?</a:t>
            </a:r>
            <a:r>
              <a:rPr lang="en-US" sz="2400" dirty="0"/>
              <a:t>… under the </a:t>
            </a:r>
            <a:r>
              <a:rPr lang="en-US" sz="2400" b="1" dirty="0">
                <a:solidFill>
                  <a:schemeClr val="accent1"/>
                </a:solidFill>
              </a:rPr>
              <a:t>null hypothesis</a:t>
            </a:r>
            <a:r>
              <a:rPr lang="en-US" sz="2400" dirty="0"/>
              <a:t>, a 1.5 is unlikely, but how unlikely does it need to be?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Probability of observing sample data when the null is true,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(≥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2111951-C9A6-4C47-8FD1-BD33A51D5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87" t="-7834" b="-1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8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AE11CC4-FAAE-B59B-7E9E-46D152E54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2"/>
          <a:stretch/>
        </p:blipFill>
        <p:spPr>
          <a:xfrm>
            <a:off x="3415448" y="3221915"/>
            <a:ext cx="5029200" cy="269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365125"/>
            <a:ext cx="9131968" cy="1325563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US" dirty="0"/>
              <a:t> – Controlling the Type 1 Error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195" y="1416552"/>
                <a:ext cx="10515600" cy="86944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Setting the Type 1 (false positive) error rate,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In practice, we often set alpha to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0.05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5" y="1416552"/>
                <a:ext cx="10515600" cy="869449"/>
              </a:xfrm>
              <a:prstGeom prst="rect">
                <a:avLst/>
              </a:prstGeom>
              <a:blipFill>
                <a:blip r:embed="rId4"/>
                <a:stretch>
                  <a:fillRect l="-754" t="-9790" b="-16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687D64-1A81-443D-8292-076143393541}"/>
              </a:ext>
            </a:extLst>
          </p:cNvPr>
          <p:cNvCxnSpPr/>
          <p:nvPr/>
        </p:nvCxnSpPr>
        <p:spPr>
          <a:xfrm>
            <a:off x="7043517" y="2424172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D3D61-BD28-4682-AA07-D1EA7F644843}"/>
              </a:ext>
            </a:extLst>
          </p:cNvPr>
          <p:cNvCxnSpPr/>
          <p:nvPr/>
        </p:nvCxnSpPr>
        <p:spPr>
          <a:xfrm>
            <a:off x="5341066" y="2436204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6857463-4E16-4114-91EF-07482FCE6A71}"/>
              </a:ext>
            </a:extLst>
          </p:cNvPr>
          <p:cNvSpPr/>
          <p:nvPr/>
        </p:nvSpPr>
        <p:spPr>
          <a:xfrm>
            <a:off x="5742487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AE308-16F5-45BF-96CC-52A1A232911C}"/>
              </a:ext>
            </a:extLst>
          </p:cNvPr>
          <p:cNvSpPr txBox="1"/>
          <p:nvPr/>
        </p:nvSpPr>
        <p:spPr>
          <a:xfrm>
            <a:off x="4409673" y="2875763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E99CE-C80B-4FD5-8973-05B34FFB2875}"/>
              </a:ext>
            </a:extLst>
          </p:cNvPr>
          <p:cNvSpPr txBox="1"/>
          <p:nvPr/>
        </p:nvSpPr>
        <p:spPr>
          <a:xfrm>
            <a:off x="7332503" y="2875763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2.5%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22CB9-F542-458C-8FC4-4AE9B918C5B9}"/>
              </a:ext>
            </a:extLst>
          </p:cNvPr>
          <p:cNvSpPr txBox="1"/>
          <p:nvPr/>
        </p:nvSpPr>
        <p:spPr>
          <a:xfrm>
            <a:off x="5914577" y="2583448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95%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DF0E75-2881-49B2-9C35-11E002DB9826}"/>
              </a:ext>
            </a:extLst>
          </p:cNvPr>
          <p:cNvSpPr/>
          <p:nvPr/>
        </p:nvSpPr>
        <p:spPr>
          <a:xfrm>
            <a:off x="7127283" y="5281048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2E873E-F080-4D51-B3FE-009A8000322A}"/>
              </a:ext>
            </a:extLst>
          </p:cNvPr>
          <p:cNvSpPr/>
          <p:nvPr/>
        </p:nvSpPr>
        <p:spPr>
          <a:xfrm>
            <a:off x="3982559" y="5285065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27E2E-9527-4655-9535-774C4BDE8207}"/>
              </a:ext>
            </a:extLst>
          </p:cNvPr>
          <p:cNvSpPr/>
          <p:nvPr/>
        </p:nvSpPr>
        <p:spPr>
          <a:xfrm>
            <a:off x="6519700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782308-BB31-47C0-B8D2-8A60B4E6FA9E}"/>
              </a:ext>
            </a:extLst>
          </p:cNvPr>
          <p:cNvSpPr/>
          <p:nvPr/>
        </p:nvSpPr>
        <p:spPr>
          <a:xfrm>
            <a:off x="5304917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6C9D0B5-78E0-4A0E-9448-9A05E1F3A074}"/>
              </a:ext>
            </a:extLst>
          </p:cNvPr>
          <p:cNvSpPr/>
          <p:nvPr/>
        </p:nvSpPr>
        <p:spPr>
          <a:xfrm>
            <a:off x="4557460" y="3301792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B769F8B7-0D0A-4A81-B715-2BCF601903E3}"/>
              </a:ext>
            </a:extLst>
          </p:cNvPr>
          <p:cNvSpPr/>
          <p:nvPr/>
        </p:nvSpPr>
        <p:spPr>
          <a:xfrm flipH="1">
            <a:off x="7435106" y="3301792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1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365125"/>
            <a:ext cx="9131968" cy="1325563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US" dirty="0"/>
              <a:t> – Controlling the Type 1 Error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980C8C-BD5D-4ADF-92CB-4389F6636CED}"/>
              </a:ext>
            </a:extLst>
          </p:cNvPr>
          <p:cNvSpPr txBox="1">
            <a:spLocks/>
          </p:cNvSpPr>
          <p:nvPr/>
        </p:nvSpPr>
        <p:spPr>
          <a:xfrm>
            <a:off x="836195" y="1748022"/>
            <a:ext cx="10515600" cy="869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Thus, when the null-hypothesis is true, we would only erroneously reject it about 5% of the time. (2.5%+2.5% = 5%)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142CC7-EC98-499F-9F2C-3D504699D626}"/>
              </a:ext>
            </a:extLst>
          </p:cNvPr>
          <p:cNvSpPr txBox="1"/>
          <p:nvPr/>
        </p:nvSpPr>
        <p:spPr>
          <a:xfrm>
            <a:off x="876329" y="2865947"/>
            <a:ext cx="462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5% is about the same as flipping four heads in a </a:t>
            </a:r>
            <a:r>
              <a:rPr lang="en-US"/>
              <a:t>row.</a:t>
            </a:r>
            <a:endParaRPr 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07CA46D-BAED-34CF-4B20-BD5B3309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2"/>
          <a:stretch/>
        </p:blipFill>
        <p:spPr>
          <a:xfrm>
            <a:off x="6096000" y="3221915"/>
            <a:ext cx="5029200" cy="26951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4A39B3-5CCE-BB0F-FBC9-CA0097892D01}"/>
              </a:ext>
            </a:extLst>
          </p:cNvPr>
          <p:cNvCxnSpPr/>
          <p:nvPr/>
        </p:nvCxnSpPr>
        <p:spPr>
          <a:xfrm>
            <a:off x="9745587" y="2424172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8B8B94-C4F8-5ACC-2145-C8E7823D3781}"/>
              </a:ext>
            </a:extLst>
          </p:cNvPr>
          <p:cNvCxnSpPr/>
          <p:nvPr/>
        </p:nvCxnSpPr>
        <p:spPr>
          <a:xfrm>
            <a:off x="7978587" y="2436204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D97220-5FF0-453A-64CC-DC761A7D300C}"/>
              </a:ext>
            </a:extLst>
          </p:cNvPr>
          <p:cNvSpPr txBox="1"/>
          <p:nvPr/>
        </p:nvSpPr>
        <p:spPr>
          <a:xfrm>
            <a:off x="7090225" y="2875763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2.5%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6F725-51E6-2E63-48D0-BE76A4294354}"/>
              </a:ext>
            </a:extLst>
          </p:cNvPr>
          <p:cNvSpPr txBox="1"/>
          <p:nvPr/>
        </p:nvSpPr>
        <p:spPr>
          <a:xfrm>
            <a:off x="10013055" y="2875763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2.5%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43386-D3BC-F8A2-F269-67DF34DAB78C}"/>
              </a:ext>
            </a:extLst>
          </p:cNvPr>
          <p:cNvSpPr txBox="1"/>
          <p:nvPr/>
        </p:nvSpPr>
        <p:spPr>
          <a:xfrm>
            <a:off x="8595129" y="2583448"/>
            <a:ext cx="81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95%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DA3051C6-2547-51D9-94DE-2AAD95850E1D}"/>
              </a:ext>
            </a:extLst>
          </p:cNvPr>
          <p:cNvSpPr/>
          <p:nvPr/>
        </p:nvSpPr>
        <p:spPr>
          <a:xfrm>
            <a:off x="7238012" y="3301792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4C32CB18-EBFA-7451-3980-DAC5752ACE34}"/>
              </a:ext>
            </a:extLst>
          </p:cNvPr>
          <p:cNvSpPr/>
          <p:nvPr/>
        </p:nvSpPr>
        <p:spPr>
          <a:xfrm flipH="1">
            <a:off x="10115658" y="3301792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669DDC-4EC7-CDCB-CB77-8583A051AFE6}"/>
              </a:ext>
            </a:extLst>
          </p:cNvPr>
          <p:cNvSpPr/>
          <p:nvPr/>
        </p:nvSpPr>
        <p:spPr>
          <a:xfrm>
            <a:off x="8464157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7CBDA6D-2C01-F69E-696C-4C55B906B69F}"/>
              </a:ext>
            </a:extLst>
          </p:cNvPr>
          <p:cNvSpPr/>
          <p:nvPr/>
        </p:nvSpPr>
        <p:spPr>
          <a:xfrm>
            <a:off x="9848953" y="5281048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63DA72-B621-7A99-BA9D-6EECA7637CE0}"/>
              </a:ext>
            </a:extLst>
          </p:cNvPr>
          <p:cNvSpPr/>
          <p:nvPr/>
        </p:nvSpPr>
        <p:spPr>
          <a:xfrm>
            <a:off x="6704229" y="5285065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A7D18D3-029B-37B4-1E66-10EF39691A28}"/>
              </a:ext>
            </a:extLst>
          </p:cNvPr>
          <p:cNvSpPr/>
          <p:nvPr/>
        </p:nvSpPr>
        <p:spPr>
          <a:xfrm>
            <a:off x="9241370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FACFF-DAC4-26FE-5EF5-F2053CB0C696}"/>
              </a:ext>
            </a:extLst>
          </p:cNvPr>
          <p:cNvSpPr/>
          <p:nvPr/>
        </p:nvSpPr>
        <p:spPr>
          <a:xfrm>
            <a:off x="8026587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6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F33A885-FE6D-B774-2437-ABFF974B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2"/>
          <a:stretch/>
        </p:blipFill>
        <p:spPr>
          <a:xfrm>
            <a:off x="6096000" y="3221915"/>
            <a:ext cx="5029200" cy="269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365125"/>
            <a:ext cx="9131968" cy="1325563"/>
          </a:xfrm>
        </p:spPr>
        <p:txBody>
          <a:bodyPr/>
          <a:lstStyle/>
          <a:p>
            <a:r>
              <a:rPr lang="el-GR" dirty="0"/>
              <a:t>α</a:t>
            </a:r>
            <a:r>
              <a:rPr lang="en-US" dirty="0"/>
              <a:t> – Controlling the Type 1 Error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980C8C-BD5D-4ADF-92CB-4389F6636CED}"/>
              </a:ext>
            </a:extLst>
          </p:cNvPr>
          <p:cNvSpPr txBox="1">
            <a:spLocks/>
          </p:cNvSpPr>
          <p:nvPr/>
        </p:nvSpPr>
        <p:spPr>
          <a:xfrm>
            <a:off x="836195" y="1702302"/>
            <a:ext cx="10515600" cy="869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be more conservative, we could set alpha lower – </a:t>
            </a:r>
            <a:r>
              <a:rPr lang="en-US" sz="2400" b="1" dirty="0">
                <a:solidFill>
                  <a:schemeClr val="accent1"/>
                </a:solidFill>
              </a:rPr>
              <a:t>demanding a higher standard </a:t>
            </a:r>
            <a:r>
              <a:rPr lang="en-US" sz="2400" dirty="0"/>
              <a:t>in order to reject the null hypothesis.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687D64-1A81-443D-8292-076143393541}"/>
              </a:ext>
            </a:extLst>
          </p:cNvPr>
          <p:cNvCxnSpPr/>
          <p:nvPr/>
        </p:nvCxnSpPr>
        <p:spPr>
          <a:xfrm>
            <a:off x="10102881" y="2424172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D3D61-BD28-4682-AA07-D1EA7F644843}"/>
              </a:ext>
            </a:extLst>
          </p:cNvPr>
          <p:cNvCxnSpPr/>
          <p:nvPr/>
        </p:nvCxnSpPr>
        <p:spPr>
          <a:xfrm>
            <a:off x="7685045" y="2436204"/>
            <a:ext cx="0" cy="299805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3AE308-16F5-45BF-96CC-52A1A232911C}"/>
              </a:ext>
            </a:extLst>
          </p:cNvPr>
          <p:cNvSpPr txBox="1"/>
          <p:nvPr/>
        </p:nvSpPr>
        <p:spPr>
          <a:xfrm>
            <a:off x="6483276" y="2869797"/>
            <a:ext cx="102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0.05%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E99CE-C80B-4FD5-8973-05B34FFB2875}"/>
              </a:ext>
            </a:extLst>
          </p:cNvPr>
          <p:cNvSpPr txBox="1"/>
          <p:nvPr/>
        </p:nvSpPr>
        <p:spPr>
          <a:xfrm>
            <a:off x="10296595" y="2862964"/>
            <a:ext cx="100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0.05%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22CB9-F542-458C-8FC4-4AE9B918C5B9}"/>
              </a:ext>
            </a:extLst>
          </p:cNvPr>
          <p:cNvSpPr txBox="1"/>
          <p:nvPr/>
        </p:nvSpPr>
        <p:spPr>
          <a:xfrm>
            <a:off x="8365459" y="2583448"/>
            <a:ext cx="102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99.9%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6C9D0B5-78E0-4A0E-9448-9A05E1F3A074}"/>
              </a:ext>
            </a:extLst>
          </p:cNvPr>
          <p:cNvSpPr/>
          <p:nvPr/>
        </p:nvSpPr>
        <p:spPr>
          <a:xfrm>
            <a:off x="6845808" y="3295826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B769F8B7-0D0A-4A81-B715-2BCF601903E3}"/>
              </a:ext>
            </a:extLst>
          </p:cNvPr>
          <p:cNvSpPr/>
          <p:nvPr/>
        </p:nvSpPr>
        <p:spPr>
          <a:xfrm flipH="1">
            <a:off x="10399199" y="3288993"/>
            <a:ext cx="457200" cy="18288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42CC7-EC98-499F-9F2C-3D504699D626}"/>
              </a:ext>
            </a:extLst>
          </p:cNvPr>
          <p:cNvSpPr txBox="1"/>
          <p:nvPr/>
        </p:nvSpPr>
        <p:spPr>
          <a:xfrm>
            <a:off x="876329" y="2865947"/>
            <a:ext cx="4627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5% is about the same as flipping four heads in a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0.1% is about the same as flipping 10 heads in a row.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C0AF42-D2D3-B2E3-326E-08F7614D7047}"/>
              </a:ext>
            </a:extLst>
          </p:cNvPr>
          <p:cNvSpPr/>
          <p:nvPr/>
        </p:nvSpPr>
        <p:spPr>
          <a:xfrm>
            <a:off x="8491053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4AF5FE-712D-EF3C-8736-8D0A50600157}"/>
              </a:ext>
            </a:extLst>
          </p:cNvPr>
          <p:cNvSpPr/>
          <p:nvPr/>
        </p:nvSpPr>
        <p:spPr>
          <a:xfrm>
            <a:off x="9875849" y="5281048"/>
            <a:ext cx="274320" cy="274320"/>
          </a:xfrm>
          <a:prstGeom prst="ellipse">
            <a:avLst/>
          </a:prstGeom>
          <a:solidFill>
            <a:srgbClr val="ADB9CA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7CB409-6425-E892-1096-9D7727B014EA}"/>
              </a:ext>
            </a:extLst>
          </p:cNvPr>
          <p:cNvSpPr/>
          <p:nvPr/>
        </p:nvSpPr>
        <p:spPr>
          <a:xfrm>
            <a:off x="6731125" y="5285065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B1F671-A6B3-7ABB-FA03-C159A1A4171D}"/>
              </a:ext>
            </a:extLst>
          </p:cNvPr>
          <p:cNvSpPr/>
          <p:nvPr/>
        </p:nvSpPr>
        <p:spPr>
          <a:xfrm>
            <a:off x="9268266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F6F2E0-C55D-0FD4-390C-2BCB19745A45}"/>
              </a:ext>
            </a:extLst>
          </p:cNvPr>
          <p:cNvSpPr/>
          <p:nvPr/>
        </p:nvSpPr>
        <p:spPr>
          <a:xfrm>
            <a:off x="8053483" y="5281048"/>
            <a:ext cx="274320" cy="274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1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samples under the null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1" y="1690688"/>
            <a:ext cx="571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1" y="1690688"/>
            <a:ext cx="571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10</a:t>
            </a:r>
          </a:p>
        </p:txBody>
      </p:sp>
    </p:spTree>
    <p:extLst>
      <p:ext uri="{BB962C8B-B14F-4D97-AF65-F5344CB8AC3E}">
        <p14:creationId xmlns:p14="http://schemas.microsoft.com/office/powerpoint/2010/main" val="84682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8" y="1690688"/>
            <a:ext cx="5715798" cy="3810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97" y="1690156"/>
            <a:ext cx="5715798" cy="3810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samples under the null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3748" y="5050978"/>
            <a:ext cx="370543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FC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Extreme effects can occur by chance. </a:t>
            </a:r>
          </a:p>
        </p:txBody>
      </p:sp>
      <p:cxnSp>
        <p:nvCxnSpPr>
          <p:cNvPr id="10" name="Straight Arrow Connector 9"/>
          <p:cNvCxnSpPr>
            <a:cxnSpLocks/>
            <a:stCxn id="8" idx="0"/>
          </p:cNvCxnSpPr>
          <p:nvPr/>
        </p:nvCxnSpPr>
        <p:spPr>
          <a:xfrm flipH="1" flipV="1">
            <a:off x="1873188" y="4563122"/>
            <a:ext cx="1523279" cy="487856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8" idx="0"/>
          </p:cNvCxnSpPr>
          <p:nvPr/>
        </p:nvCxnSpPr>
        <p:spPr>
          <a:xfrm flipV="1">
            <a:off x="3396467" y="4563122"/>
            <a:ext cx="1516485" cy="487856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52234" y="5375250"/>
            <a:ext cx="4686711" cy="646331"/>
          </a:xfrm>
          <a:prstGeom prst="rect">
            <a:avLst/>
          </a:prstGeom>
          <a:noFill/>
          <a:ln w="28575">
            <a:solidFill>
              <a:srgbClr val="00BF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we’ll only make the wrong decision </a:t>
            </a:r>
            <a:r>
              <a:rPr lang="en-US" b="1" u="sng" dirty="0"/>
              <a:t>5%</a:t>
            </a:r>
            <a:r>
              <a:rPr lang="en-US" dirty="0"/>
              <a:t> of the time (</a:t>
            </a:r>
            <a:r>
              <a:rPr lang="en-US" dirty="0" err="1"/>
              <a:t>ie</a:t>
            </a:r>
            <a:r>
              <a:rPr lang="en-US" dirty="0"/>
              <a:t>. reject then null when it’s true). 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7197216" y="4635300"/>
            <a:ext cx="498374" cy="739950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10</a:t>
            </a:r>
          </a:p>
        </p:txBody>
      </p:sp>
    </p:spTree>
    <p:extLst>
      <p:ext uri="{BB962C8B-B14F-4D97-AF65-F5344CB8AC3E}">
        <p14:creationId xmlns:p14="http://schemas.microsoft.com/office/powerpoint/2010/main" val="297423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Simulated Samples under the </a:t>
            </a:r>
            <a:r>
              <a:rPr lang="en-US" sz="3600" b="1" u="sng" dirty="0"/>
              <a:t>alternative</a:t>
            </a:r>
            <a:r>
              <a:rPr lang="en-US" sz="3600" dirty="0"/>
              <a:t> (d=0.5)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68253"/>
            <a:ext cx="571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8253"/>
            <a:ext cx="571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10</a:t>
            </a:r>
          </a:p>
        </p:txBody>
      </p:sp>
    </p:spTree>
    <p:extLst>
      <p:ext uri="{BB962C8B-B14F-4D97-AF65-F5344CB8AC3E}">
        <p14:creationId xmlns:p14="http://schemas.microsoft.com/office/powerpoint/2010/main" val="20661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3" y="1667721"/>
            <a:ext cx="5715798" cy="3810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7721"/>
            <a:ext cx="5715798" cy="3810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Simulated Samples under the </a:t>
            </a:r>
            <a:r>
              <a:rPr lang="en-US" sz="3600" b="1" u="sng" dirty="0"/>
              <a:t>alternative</a:t>
            </a:r>
            <a:r>
              <a:rPr lang="en-US" sz="3600" dirty="0"/>
              <a:t> (d=0.5)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9803" y="5176318"/>
            <a:ext cx="594050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F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Extreme events still occur; statistically significant effects are bad estimates of the true effect [“winner’s curse”].  </a:t>
            </a:r>
          </a:p>
        </p:txBody>
      </p:sp>
      <p:cxnSp>
        <p:nvCxnSpPr>
          <p:cNvPr id="11" name="Straight Arrow Connector 10"/>
          <p:cNvCxnSpPr>
            <a:cxnSpLocks/>
            <a:stCxn id="10" idx="0"/>
          </p:cNvCxnSpPr>
          <p:nvPr/>
        </p:nvCxnSpPr>
        <p:spPr>
          <a:xfrm flipH="1" flipV="1">
            <a:off x="2343150" y="4722236"/>
            <a:ext cx="1006905" cy="454082"/>
          </a:xfrm>
          <a:prstGeom prst="straightConnector1">
            <a:avLst/>
          </a:prstGeom>
          <a:ln w="28575">
            <a:solidFill>
              <a:srgbClr val="F876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0" idx="0"/>
          </p:cNvCxnSpPr>
          <p:nvPr/>
        </p:nvCxnSpPr>
        <p:spPr>
          <a:xfrm flipV="1">
            <a:off x="3350055" y="4722236"/>
            <a:ext cx="2175256" cy="454082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770" y="5453317"/>
            <a:ext cx="5455981" cy="369332"/>
          </a:xfrm>
          <a:prstGeom prst="rect">
            <a:avLst/>
          </a:prstGeom>
          <a:noFill/>
          <a:ln w="28575">
            <a:solidFill>
              <a:srgbClr val="F8766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Which is kind of terrible, so how can we make it better?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10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3833156" y="2920178"/>
            <a:ext cx="154730" cy="3229580"/>
          </a:xfrm>
          <a:prstGeom prst="leftBracket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1"/>
          </p:cNvCxnSpPr>
          <p:nvPr/>
        </p:nvCxnSpPr>
        <p:spPr>
          <a:xfrm flipH="1">
            <a:off x="7101193" y="2490479"/>
            <a:ext cx="337773" cy="269171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38966" y="2167313"/>
            <a:ext cx="375014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FC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19% correct rejections, assuming alternative is true.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54298" y="2907263"/>
            <a:ext cx="35568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876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81%</a:t>
            </a:r>
            <a:r>
              <a:rPr lang="en-US" dirty="0"/>
              <a:t> Type 2 errors, assuming alternative is true.</a:t>
            </a: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9732707" y="3553594"/>
            <a:ext cx="0" cy="319459"/>
          </a:xfrm>
          <a:prstGeom prst="straightConnector1">
            <a:avLst/>
          </a:prstGeom>
          <a:ln w="28575">
            <a:solidFill>
              <a:srgbClr val="F876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07F-8CC8-497F-BC01-BC4D1A33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A359-E3EF-4352-BEF6-F1247901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653"/>
            <a:ext cx="10515600" cy="837387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Statistical power is the probability of obtaining a statistically significant result assuming some real effect exists.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A523-B234-406C-9C6B-69BD13B6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09706"/>
              </p:ext>
            </p:extLst>
          </p:nvPr>
        </p:nvGraphicFramePr>
        <p:xfrm>
          <a:off x="448826" y="2599422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61266519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944736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34940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86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Decision</a:t>
                      </a:r>
                    </a:p>
                  </a:txBody>
                  <a:tcPr>
                    <a:solidFill>
                      <a:srgbClr val="A514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baseline="0" dirty="0"/>
                        <a:t>H</a:t>
                      </a:r>
                      <a:r>
                        <a:rPr lang="en-US" b="1" i="1" baseline="-25000" dirty="0"/>
                        <a:t>0</a:t>
                      </a:r>
                      <a:r>
                        <a:rPr lang="en-US" b="1" i="1" baseline="0" dirty="0"/>
                        <a:t> is True</a:t>
                      </a:r>
                      <a:endParaRPr 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baseline="0" dirty="0"/>
                        <a:t>H</a:t>
                      </a:r>
                      <a:r>
                        <a:rPr lang="en-US" b="1" i="1" baseline="-25000" dirty="0"/>
                        <a:t>0</a:t>
                      </a:r>
                      <a:r>
                        <a:rPr lang="en-US" b="1" i="1" dirty="0"/>
                        <a:t>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3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i="1" dirty="0"/>
                        <a:t>Reject</a:t>
                      </a:r>
                      <a:r>
                        <a:rPr lang="en-US" b="1" i="1" baseline="0" dirty="0"/>
                        <a:t> H</a:t>
                      </a:r>
                      <a:r>
                        <a:rPr lang="en-US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1 Error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/>
                        <a:t>Fail to Reject</a:t>
                      </a:r>
                      <a:r>
                        <a:rPr lang="en-US" b="1" i="1" baseline="0" dirty="0"/>
                        <a:t> H</a:t>
                      </a:r>
                      <a:r>
                        <a:rPr lang="en-US" b="1" i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2 Error (FN)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8691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5A359-E3EF-4352-BEF6-F12479011CD3}"/>
              </a:ext>
            </a:extLst>
          </p:cNvPr>
          <p:cNvSpPr txBox="1">
            <a:spLocks/>
          </p:cNvSpPr>
          <p:nvPr/>
        </p:nvSpPr>
        <p:spPr bwMode="auto">
          <a:xfrm>
            <a:off x="6240026" y="2503715"/>
            <a:ext cx="5507334" cy="329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make a decision, we will be conducting a </a:t>
            </a:r>
            <a:r>
              <a:rPr lang="en-US" sz="2000" b="1" dirty="0">
                <a:solidFill>
                  <a:schemeClr val="accent1"/>
                </a:solidFill>
              </a:rPr>
              <a:t>hypothesis test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We need to control the Type 1 Error rate (</a:t>
            </a:r>
            <a:r>
              <a:rPr lang="el-GR" sz="1800" dirty="0"/>
              <a:t>α</a:t>
            </a:r>
            <a:r>
              <a:rPr lang="en-US" sz="1800" dirty="0"/>
              <a:t>).</a:t>
            </a:r>
          </a:p>
          <a:p>
            <a:pPr lvl="1"/>
            <a:endParaRPr lang="en-US" sz="1800" dirty="0"/>
          </a:p>
          <a:p>
            <a:r>
              <a:rPr lang="en-US" sz="2000" dirty="0"/>
              <a:t>Power comes reducing the Type 2 Error rate (</a:t>
            </a:r>
            <a:r>
              <a:rPr lang="el-GR" sz="2000" dirty="0"/>
              <a:t>β</a:t>
            </a:r>
            <a:r>
              <a:rPr lang="en-US" sz="2000" dirty="0"/>
              <a:t>).</a:t>
            </a:r>
          </a:p>
          <a:p>
            <a:pPr lvl="1"/>
            <a:r>
              <a:rPr lang="en-US" sz="1800" dirty="0"/>
              <a:t>Power = 1-</a:t>
            </a:r>
            <a:r>
              <a:rPr lang="el-GR" sz="1800" dirty="0"/>
              <a:t> β</a:t>
            </a:r>
            <a:endParaRPr lang="en-US" sz="1800" dirty="0"/>
          </a:p>
          <a:p>
            <a:pPr lvl="1"/>
            <a:r>
              <a:rPr lang="en-US" sz="1800" dirty="0"/>
              <a:t>Power = TP/(TP+FN)</a:t>
            </a:r>
          </a:p>
          <a:p>
            <a:pPr lvl="1"/>
            <a:endParaRPr lang="en-US" sz="1800" dirty="0"/>
          </a:p>
          <a:p>
            <a:r>
              <a:rPr lang="en-US" sz="2000" dirty="0"/>
              <a:t>But note, we don’t know if H</a:t>
            </a:r>
            <a:r>
              <a:rPr lang="en-US" sz="2000" baseline="-25000" dirty="0"/>
              <a:t>0</a:t>
            </a:r>
            <a:r>
              <a:rPr lang="en-US" sz="2000" dirty="0"/>
              <a:t> is true or false in reality, so </a:t>
            </a:r>
            <a:r>
              <a:rPr lang="en-US" sz="2000" b="1" dirty="0">
                <a:solidFill>
                  <a:schemeClr val="accent1"/>
                </a:solidFill>
              </a:rPr>
              <a:t>we have to make assumptions!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430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64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861822"/>
                </a:solidFill>
                <a:latin typeface="Georgia" charset="0"/>
                <a:ea typeface="Georgia" charset="0"/>
                <a:cs typeface="Georgia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861822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9pPr>
          </a:lstStyle>
          <a:p>
            <a:r>
              <a:rPr lang="en-US" sz="3600"/>
              <a:t>Improving power under the </a:t>
            </a:r>
            <a:r>
              <a:rPr lang="en-US" sz="3600" b="1" u="sng"/>
              <a:t>alternative</a:t>
            </a:r>
            <a:r>
              <a:rPr lang="en-US" sz="3600"/>
              <a:t> (d=0.5)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8" y="1875354"/>
            <a:ext cx="571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568" y="184308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667721"/>
            <a:ext cx="5715798" cy="3810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7721"/>
            <a:ext cx="5715798" cy="3810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power under the </a:t>
            </a:r>
            <a:r>
              <a:rPr lang="en-US" sz="3600" b="1" u="sng" dirty="0"/>
              <a:t>alternative</a:t>
            </a:r>
            <a:r>
              <a:rPr lang="en-US" sz="3600" dirty="0"/>
              <a:t> (d=0.5)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14818" y="5014854"/>
            <a:ext cx="408118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F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an absolute sense, extreme observations are less likely.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3405717" y="4507260"/>
            <a:ext cx="649692" cy="507594"/>
          </a:xfrm>
          <a:prstGeom prst="straightConnector1">
            <a:avLst/>
          </a:prstGeom>
          <a:ln w="28575">
            <a:solidFill>
              <a:srgbClr val="F876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4055409" y="4507260"/>
            <a:ext cx="720873" cy="507594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64688" y="5478253"/>
            <a:ext cx="4772012" cy="369332"/>
          </a:xfrm>
          <a:prstGeom prst="rect">
            <a:avLst/>
          </a:prstGeom>
          <a:noFill/>
          <a:ln w="28575">
            <a:solidFill>
              <a:srgbClr val="00BFC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But we had to recruit N=128 subjects to do that! </a:t>
            </a:r>
          </a:p>
        </p:txBody>
      </p:sp>
      <p:cxnSp>
        <p:nvCxnSpPr>
          <p:cNvPr id="14" name="Straight Arrow Connector 13"/>
          <p:cNvCxnSpPr>
            <a:stCxn id="25" idx="2"/>
          </p:cNvCxnSpPr>
          <p:nvPr/>
        </p:nvCxnSpPr>
        <p:spPr>
          <a:xfrm flipH="1">
            <a:off x="7295754" y="2847483"/>
            <a:ext cx="2018284" cy="498832"/>
          </a:xfrm>
          <a:prstGeom prst="straightConnector1">
            <a:avLst/>
          </a:prstGeom>
          <a:ln w="28575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63" y="1506022"/>
            <a:ext cx="13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n/group = 64</a:t>
            </a:r>
          </a:p>
        </p:txBody>
      </p:sp>
      <p:sp>
        <p:nvSpPr>
          <p:cNvPr id="24" name="Left Bracket 23"/>
          <p:cNvSpPr/>
          <p:nvPr/>
        </p:nvSpPr>
        <p:spPr>
          <a:xfrm rot="16200000">
            <a:off x="3904180" y="2920178"/>
            <a:ext cx="154730" cy="3229580"/>
          </a:xfrm>
          <a:prstGeom prst="leftBracket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38966" y="2201152"/>
            <a:ext cx="375014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FC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80%</a:t>
            </a:r>
            <a:r>
              <a:rPr lang="en-US" dirty="0"/>
              <a:t> correct rejections, assuming alternative is true.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96982" y="3416031"/>
            <a:ext cx="35568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8766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 Type 2 errors, assuming alternative is true.</a:t>
            </a:r>
          </a:p>
        </p:txBody>
      </p:sp>
      <p:cxnSp>
        <p:nvCxnSpPr>
          <p:cNvPr id="31" name="Straight Arrow Connector 30"/>
          <p:cNvCxnSpPr>
            <a:stCxn id="30" idx="2"/>
          </p:cNvCxnSpPr>
          <p:nvPr/>
        </p:nvCxnSpPr>
        <p:spPr>
          <a:xfrm flipH="1">
            <a:off x="8445911" y="4062362"/>
            <a:ext cx="1129480" cy="206599"/>
          </a:xfrm>
          <a:prstGeom prst="straightConnector1">
            <a:avLst/>
          </a:prstGeom>
          <a:ln w="28575">
            <a:solidFill>
              <a:srgbClr val="F876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1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power is the probability of obtaining a statistically significant result, assuming that a particular true effect exits. </a:t>
            </a:r>
          </a:p>
          <a:p>
            <a:endParaRPr lang="en-US" dirty="0"/>
          </a:p>
          <a:p>
            <a:r>
              <a:rPr lang="en-US" dirty="0"/>
              <a:t>Sample size, effect size, and variance all interact to affect statistical power. </a:t>
            </a:r>
          </a:p>
          <a:p>
            <a:endParaRPr lang="en-US" dirty="0"/>
          </a:p>
          <a:p>
            <a:r>
              <a:rPr lang="en-US" dirty="0"/>
              <a:t>Statistical power is highly contextual, specific to a particular hypothesis test and outcome measure. No one power calculations covers a whole scientific study.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182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07F-8CC8-497F-BC01-BC4D1A33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A359-E3EF-4352-BEF6-F1247901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653"/>
            <a:ext cx="10515600" cy="4351338"/>
          </a:xfrm>
        </p:spPr>
        <p:txBody>
          <a:bodyPr/>
          <a:lstStyle/>
          <a:p>
            <a:r>
              <a:rPr lang="en-US" sz="2400" dirty="0"/>
              <a:t>A detailed discussion of statistical power and how it is calculated in different designs is beyond our scope. </a:t>
            </a:r>
          </a:p>
          <a:p>
            <a:endParaRPr lang="en-US" sz="2400" dirty="0"/>
          </a:p>
          <a:p>
            <a:r>
              <a:rPr lang="en-US" sz="2400" dirty="0"/>
              <a:t>However, there are some important considerations for researchers: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Studies should present some justification for sample size</a:t>
            </a:r>
            <a:r>
              <a:rPr lang="en-US" sz="2000" dirty="0"/>
              <a:t>/consideration of statistical power.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</a:p>
          <a:p>
            <a:pPr lvl="1"/>
            <a:r>
              <a:rPr lang="en-US" sz="2000" dirty="0"/>
              <a:t>Power depends on specific dependent variables and statistical tests, there is generally </a:t>
            </a:r>
            <a:r>
              <a:rPr lang="en-US" sz="2000" b="1" dirty="0">
                <a:solidFill>
                  <a:schemeClr val="accent1"/>
                </a:solidFill>
              </a:rPr>
              <a:t>no single power calculation that covers a whole study</a:t>
            </a:r>
            <a:r>
              <a:rPr lang="en-US" sz="2000" dirty="0"/>
              <a:t>.</a:t>
            </a:r>
          </a:p>
          <a:p>
            <a:pPr lvl="2"/>
            <a:r>
              <a:rPr lang="en-US" sz="1600" dirty="0"/>
              <a:t>This is part of why designating a </a:t>
            </a:r>
            <a:r>
              <a:rPr lang="en-US" sz="1600" b="1" dirty="0">
                <a:solidFill>
                  <a:schemeClr val="accent1"/>
                </a:solidFill>
              </a:rPr>
              <a:t>primary outcome </a:t>
            </a:r>
            <a:r>
              <a:rPr lang="en-US" sz="1600" dirty="0"/>
              <a:t>is so important. 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A power calculation is only as good as it’s assumptions </a:t>
            </a:r>
            <a:r>
              <a:rPr lang="en-US" sz="2000" dirty="0"/>
              <a:t>(e.g., if I assume the true effect is enormous, I only need to study ten people… but is that a good assumption?)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A523-B234-406C-9C6B-69BD13B6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Program in Physical Therapy     </a:t>
            </a:r>
            <a:fld id="{12F12577-A9D0-425C-9EA3-21C6FB7229B6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75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9B76-ABE5-4BFD-947C-B625C00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affects statistical power?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36D8-0820-4EA4-B6FA-85676FA6F8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2BFC72-CCCA-47C4-A976-FB8A7B2CEEFE}" type="datetime1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3143D-EB91-470A-9C39-CDDB49F08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5DCE90-B29F-4709-A514-D112B7F945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AutoShape 271">
            <a:extLst>
              <a:ext uri="{FF2B5EF4-FFF2-40B4-BE49-F238E27FC236}">
                <a16:creationId xmlns:a16="http://schemas.microsoft.com/office/drawing/2014/main" id="{CDF555F3-E3B6-4561-881D-C609D35E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1" y="4122740"/>
            <a:ext cx="733425" cy="928687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72">
            <a:extLst>
              <a:ext uri="{FF2B5EF4-FFF2-40B4-BE49-F238E27FC236}">
                <a16:creationId xmlns:a16="http://schemas.microsoft.com/office/drawing/2014/main" id="{8601D1B5-2C33-4FCF-82FD-926DF5075214}"/>
              </a:ext>
            </a:extLst>
          </p:cNvPr>
          <p:cNvSpPr>
            <a:spLocks noChangeArrowheads="1"/>
          </p:cNvSpPr>
          <p:nvPr/>
        </p:nvSpPr>
        <p:spPr bwMode="auto">
          <a:xfrm rot="-409178">
            <a:off x="2249489" y="3679826"/>
            <a:ext cx="7585075" cy="4048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273">
            <a:extLst>
              <a:ext uri="{FF2B5EF4-FFF2-40B4-BE49-F238E27FC236}">
                <a16:creationId xmlns:a16="http://schemas.microsoft.com/office/drawing/2014/main" id="{555A4919-DC68-4A06-8FF7-2B28CABA4E03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2331342" y="3417422"/>
            <a:ext cx="19429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Sample Size</a:t>
            </a:r>
          </a:p>
        </p:txBody>
      </p:sp>
      <p:sp>
        <p:nvSpPr>
          <p:cNvPr id="11" name="Text Box 274">
            <a:extLst>
              <a:ext uri="{FF2B5EF4-FFF2-40B4-BE49-F238E27FC236}">
                <a16:creationId xmlns:a16="http://schemas.microsoft.com/office/drawing/2014/main" id="{D65B4B29-D2E1-408A-A7A4-9F2905457D60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2997688" y="2687172"/>
            <a:ext cx="16849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Effect Size</a:t>
            </a:r>
          </a:p>
        </p:txBody>
      </p:sp>
      <p:sp>
        <p:nvSpPr>
          <p:cNvPr id="12" name="Text Box 275">
            <a:extLst>
              <a:ext uri="{FF2B5EF4-FFF2-40B4-BE49-F238E27FC236}">
                <a16:creationId xmlns:a16="http://schemas.microsoft.com/office/drawing/2014/main" id="{BC77E903-8443-4B3E-9764-99155B43C90A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8079729" y="2760197"/>
            <a:ext cx="14729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Variance</a:t>
            </a:r>
          </a:p>
        </p:txBody>
      </p:sp>
      <p:sp>
        <p:nvSpPr>
          <p:cNvPr id="13" name="Text Box 276">
            <a:extLst>
              <a:ext uri="{FF2B5EF4-FFF2-40B4-BE49-F238E27FC236}">
                <a16:creationId xmlns:a16="http://schemas.microsoft.com/office/drawing/2014/main" id="{84C1C6D6-0CBE-47A4-B639-52F64ABED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814" y="5363529"/>
            <a:ext cx="1107867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Math!</a:t>
            </a:r>
          </a:p>
        </p:txBody>
      </p:sp>
      <p:cxnSp>
        <p:nvCxnSpPr>
          <p:cNvPr id="14" name="AutoShape 277">
            <a:extLst>
              <a:ext uri="{FF2B5EF4-FFF2-40B4-BE49-F238E27FC236}">
                <a16:creationId xmlns:a16="http://schemas.microsoft.com/office/drawing/2014/main" id="{830EEFC6-11B3-4566-9434-4E2FAF3B00E1}"/>
              </a:ext>
            </a:extLst>
          </p:cNvPr>
          <p:cNvCxnSpPr>
            <a:cxnSpLocks noChangeShapeType="1"/>
            <a:stCxn id="13" idx="1"/>
            <a:endCxn id="7" idx="3"/>
          </p:cNvCxnSpPr>
          <p:nvPr/>
        </p:nvCxnSpPr>
        <p:spPr bwMode="auto">
          <a:xfrm rot="10800000">
            <a:off x="6075364" y="5051427"/>
            <a:ext cx="933450" cy="5737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D25FAA-DE9D-4C82-A59D-532232022F56}"/>
              </a:ext>
            </a:extLst>
          </p:cNvPr>
          <p:cNvSpPr txBox="1"/>
          <p:nvPr/>
        </p:nvSpPr>
        <p:spPr>
          <a:xfrm>
            <a:off x="1575390" y="4724400"/>
            <a:ext cx="2158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More Certain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4FE08-15FB-4863-A4AD-043552EEB059}"/>
              </a:ext>
            </a:extLst>
          </p:cNvPr>
          <p:cNvSpPr txBox="1"/>
          <p:nvPr/>
        </p:nvSpPr>
        <p:spPr>
          <a:xfrm>
            <a:off x="8626518" y="4724400"/>
            <a:ext cx="196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Less Certain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16897F-FFBF-4CD4-B091-A1900645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049"/>
            <a:ext cx="10515600" cy="919492"/>
          </a:xfrm>
        </p:spPr>
        <p:txBody>
          <a:bodyPr/>
          <a:lstStyle/>
          <a:p>
            <a:r>
              <a:rPr lang="en-US" dirty="0"/>
              <a:t>Across different types of statistics, the same factors affect power.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6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9B76-ABE5-4BFD-947C-B625C005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affects statistical power?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B36D8-0820-4EA4-B6FA-85676FA6F8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2BFC72-CCCA-47C4-A976-FB8A7B2CEEFE}" type="datetime1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3143D-EB91-470A-9C39-CDDB49F08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5DCE90-B29F-4709-A514-D112B7F945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AutoShape 271">
            <a:extLst>
              <a:ext uri="{FF2B5EF4-FFF2-40B4-BE49-F238E27FC236}">
                <a16:creationId xmlns:a16="http://schemas.microsoft.com/office/drawing/2014/main" id="{CDF555F3-E3B6-4561-881D-C609D35E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1" y="4256090"/>
            <a:ext cx="733425" cy="928687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72">
            <a:extLst>
              <a:ext uri="{FF2B5EF4-FFF2-40B4-BE49-F238E27FC236}">
                <a16:creationId xmlns:a16="http://schemas.microsoft.com/office/drawing/2014/main" id="{8601D1B5-2C33-4FCF-82FD-926DF5075214}"/>
              </a:ext>
            </a:extLst>
          </p:cNvPr>
          <p:cNvSpPr>
            <a:spLocks noChangeArrowheads="1"/>
          </p:cNvSpPr>
          <p:nvPr/>
        </p:nvSpPr>
        <p:spPr bwMode="auto">
          <a:xfrm rot="-409178">
            <a:off x="2249489" y="3813176"/>
            <a:ext cx="7585075" cy="4048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273">
            <a:extLst>
              <a:ext uri="{FF2B5EF4-FFF2-40B4-BE49-F238E27FC236}">
                <a16:creationId xmlns:a16="http://schemas.microsoft.com/office/drawing/2014/main" id="{555A4919-DC68-4A06-8FF7-2B28CABA4E03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2331342" y="3550772"/>
            <a:ext cx="19429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Sample Size</a:t>
            </a:r>
          </a:p>
        </p:txBody>
      </p:sp>
      <p:sp>
        <p:nvSpPr>
          <p:cNvPr id="11" name="Text Box 274">
            <a:extLst>
              <a:ext uri="{FF2B5EF4-FFF2-40B4-BE49-F238E27FC236}">
                <a16:creationId xmlns:a16="http://schemas.microsoft.com/office/drawing/2014/main" id="{D65B4B29-D2E1-408A-A7A4-9F2905457D60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2997688" y="2820522"/>
            <a:ext cx="16849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Effect Size</a:t>
            </a:r>
          </a:p>
        </p:txBody>
      </p:sp>
      <p:sp>
        <p:nvSpPr>
          <p:cNvPr id="12" name="Text Box 275">
            <a:extLst>
              <a:ext uri="{FF2B5EF4-FFF2-40B4-BE49-F238E27FC236}">
                <a16:creationId xmlns:a16="http://schemas.microsoft.com/office/drawing/2014/main" id="{BC77E903-8443-4B3E-9764-99155B43C90A}"/>
              </a:ext>
            </a:extLst>
          </p:cNvPr>
          <p:cNvSpPr txBox="1">
            <a:spLocks noChangeArrowheads="1"/>
          </p:cNvSpPr>
          <p:nvPr/>
        </p:nvSpPr>
        <p:spPr bwMode="auto">
          <a:xfrm rot="-420000">
            <a:off x="8079729" y="2893547"/>
            <a:ext cx="14729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Variance</a:t>
            </a:r>
          </a:p>
        </p:txBody>
      </p:sp>
      <p:sp>
        <p:nvSpPr>
          <p:cNvPr id="13" name="Text Box 276">
            <a:extLst>
              <a:ext uri="{FF2B5EF4-FFF2-40B4-BE49-F238E27FC236}">
                <a16:creationId xmlns:a16="http://schemas.microsoft.com/office/drawing/2014/main" id="{84C1C6D6-0CBE-47A4-B639-52F64ABED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814" y="5496879"/>
            <a:ext cx="1107867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Math!</a:t>
            </a:r>
          </a:p>
        </p:txBody>
      </p:sp>
      <p:cxnSp>
        <p:nvCxnSpPr>
          <p:cNvPr id="14" name="AutoShape 277">
            <a:extLst>
              <a:ext uri="{FF2B5EF4-FFF2-40B4-BE49-F238E27FC236}">
                <a16:creationId xmlns:a16="http://schemas.microsoft.com/office/drawing/2014/main" id="{830EEFC6-11B3-4566-9434-4E2FAF3B00E1}"/>
              </a:ext>
            </a:extLst>
          </p:cNvPr>
          <p:cNvCxnSpPr>
            <a:cxnSpLocks noChangeShapeType="1"/>
            <a:stCxn id="13" idx="1"/>
            <a:endCxn id="7" idx="3"/>
          </p:cNvCxnSpPr>
          <p:nvPr/>
        </p:nvCxnSpPr>
        <p:spPr bwMode="auto">
          <a:xfrm rot="10800000">
            <a:off x="6075364" y="5184777"/>
            <a:ext cx="933450" cy="5737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D25FAA-DE9D-4C82-A59D-532232022F56}"/>
              </a:ext>
            </a:extLst>
          </p:cNvPr>
          <p:cNvSpPr txBox="1"/>
          <p:nvPr/>
        </p:nvSpPr>
        <p:spPr>
          <a:xfrm>
            <a:off x="1575390" y="4857750"/>
            <a:ext cx="2158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More Certain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4FE08-15FB-4863-A4AD-043552EEB059}"/>
              </a:ext>
            </a:extLst>
          </p:cNvPr>
          <p:cNvSpPr txBox="1"/>
          <p:nvPr/>
        </p:nvSpPr>
        <p:spPr>
          <a:xfrm>
            <a:off x="8626518" y="4857750"/>
            <a:ext cx="196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/>
              <a:t>Less Certain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8EB6B-8DBA-496D-B154-49FA92B4CE68}"/>
                  </a:ext>
                </a:extLst>
              </p:cNvPr>
              <p:cNvSpPr txBox="1"/>
              <p:nvPr/>
            </p:nvSpPr>
            <p:spPr>
              <a:xfrm>
                <a:off x="3902418" y="1537772"/>
                <a:ext cx="4186274" cy="630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𝐨𝐛𝐬</m:t>
                        </m:r>
                      </m:sub>
                    </m:sSub>
                    <m:r>
                      <a:rPr lang="en-US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𝐞𝐟𝐟𝐞𝐜𝐭</m:t>
                        </m:r>
                        <m:r>
                          <a:rPr lang="en-US" sz="28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𝐬𝐢𝐳𝐞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𝒔𝒂𝒎𝒑𝒍𝒆</m:t>
                        </m:r>
                        <m: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𝒔𝒊𝒛𝒆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𝒗𝒂𝒓𝒊𝒂𝒏𝒄𝒆</m:t>
                        </m:r>
                      </m:den>
                    </m:f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28EB6B-8DBA-496D-B154-49FA92B4C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18" y="1537772"/>
                <a:ext cx="4186274" cy="630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306934" y="1570798"/>
            <a:ext cx="2835099" cy="1372256"/>
          </a:xfrm>
          <a:prstGeom prst="wedgeRoundRectCallout">
            <a:avLst>
              <a:gd name="adj1" fmla="val 43274"/>
              <a:gd name="adj2" fmla="val 66100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you make the effect bigger? (e.g., larger doses, longer interventions?)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236987" y="4206690"/>
            <a:ext cx="2817498" cy="1372256"/>
          </a:xfrm>
          <a:prstGeom prst="wedgeRoundRectCallout">
            <a:avLst>
              <a:gd name="adj1" fmla="val 25646"/>
              <a:gd name="adj2" fmla="val -63625"/>
              <a:gd name="adj3" fmla="val 16667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you make the sample bigger? (e.g., recruit more subjects, collect more observations?)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8958068" y="1436624"/>
            <a:ext cx="2835099" cy="1372256"/>
          </a:xfrm>
          <a:prstGeom prst="wedgeRoundRectCallout">
            <a:avLst>
              <a:gd name="adj1" fmla="val -29810"/>
              <a:gd name="adj2" fmla="val 60429"/>
              <a:gd name="adj3" fmla="val 16667"/>
            </a:avLst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you reduce the variance? (e.g., tighter I/E criteria, use of covariates?)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161476" y="4597853"/>
            <a:ext cx="2835099" cy="908123"/>
          </a:xfrm>
          <a:prstGeom prst="wedgeRoundRectCallout">
            <a:avLst>
              <a:gd name="adj1" fmla="val -57946"/>
              <a:gd name="adj2" fmla="val 34200"/>
              <a:gd name="adj3" fmla="val 16667"/>
            </a:avLst>
          </a:prstGeom>
          <a:ln w="285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level of </a:t>
            </a:r>
            <a:r>
              <a:rPr lang="el-GR" dirty="0"/>
              <a:t>α</a:t>
            </a:r>
            <a:r>
              <a:rPr lang="en-US" dirty="0"/>
              <a:t> or </a:t>
            </a:r>
            <a:r>
              <a:rPr lang="el-GR" dirty="0"/>
              <a:t>β</a:t>
            </a:r>
            <a:r>
              <a:rPr lang="en-US" dirty="0"/>
              <a:t> is desirable?</a:t>
            </a:r>
          </a:p>
        </p:txBody>
      </p:sp>
      <p:sp>
        <p:nvSpPr>
          <p:cNvPr id="3" name="Rounded Rectangular Callout 20">
            <a:extLst>
              <a:ext uri="{FF2B5EF4-FFF2-40B4-BE49-F238E27FC236}">
                <a16:creationId xmlns:a16="http://schemas.microsoft.com/office/drawing/2014/main" id="{FEA4AE4B-5CBE-D2B9-A0D1-2B71CABC4C99}"/>
              </a:ext>
            </a:extLst>
          </p:cNvPr>
          <p:cNvSpPr/>
          <p:nvPr/>
        </p:nvSpPr>
        <p:spPr>
          <a:xfrm>
            <a:off x="9050132" y="5777282"/>
            <a:ext cx="2835099" cy="908123"/>
          </a:xfrm>
          <a:prstGeom prst="wedgeRoundRectCallout">
            <a:avLst>
              <a:gd name="adj1" fmla="val -38025"/>
              <a:gd name="adj2" fmla="val 21169"/>
              <a:gd name="adj3" fmla="val 16667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 could you change the design to within subjects?</a:t>
            </a:r>
          </a:p>
        </p:txBody>
      </p:sp>
    </p:spTree>
    <p:extLst>
      <p:ext uri="{BB962C8B-B14F-4D97-AF65-F5344CB8AC3E}">
        <p14:creationId xmlns:p14="http://schemas.microsoft.com/office/powerpoint/2010/main" val="42535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2FA874-5AD0-4B45-B2A6-22A586368FC0}"/>
              </a:ext>
            </a:extLst>
          </p:cNvPr>
          <p:cNvSpPr txBox="1"/>
          <p:nvPr/>
        </p:nvSpPr>
        <p:spPr>
          <a:xfrm>
            <a:off x="6096001" y="1630410"/>
            <a:ext cx="5257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Sensitivity (Achieved Power)</a:t>
            </a:r>
            <a:r>
              <a:rPr lang="en-US" sz="2400" b="1" u="sng" dirty="0"/>
              <a:t>:</a:t>
            </a:r>
            <a:r>
              <a:rPr lang="en-US" sz="2400" dirty="0"/>
              <a:t> “We are only able to recruit </a:t>
            </a:r>
            <a:r>
              <a:rPr lang="en-US" sz="2400" b="1" dirty="0">
                <a:solidFill>
                  <a:schemeClr val="accent2"/>
                </a:solidFill>
              </a:rPr>
              <a:t>N=30</a:t>
            </a:r>
            <a:r>
              <a:rPr lang="en-US" sz="2400" dirty="0"/>
              <a:t>,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therefore</a:t>
            </a:r>
            <a:r>
              <a:rPr lang="en-US" sz="2400" b="1" dirty="0"/>
              <a:t> </a:t>
            </a:r>
            <a:r>
              <a:rPr lang="en-US" sz="2400" dirty="0"/>
              <a:t>we only have 80% statistical power to detect effects of size </a:t>
            </a:r>
            <a:r>
              <a:rPr lang="en-US" sz="2400" b="1" dirty="0"/>
              <a:t>d (</a:t>
            </a:r>
            <a:r>
              <a:rPr lang="en-US" sz="2400" b="1" dirty="0">
                <a:solidFill>
                  <a:schemeClr val="accent1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effect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accent5"/>
                </a:solidFill>
              </a:rPr>
              <a:t>true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accent5"/>
                </a:solidFill>
              </a:rPr>
              <a:t>variance</a:t>
            </a:r>
            <a:r>
              <a:rPr lang="en-US" sz="2400" dirty="0"/>
              <a:t> ratio) when </a:t>
            </a:r>
            <a:r>
              <a:rPr lang="el-GR" sz="2400" dirty="0"/>
              <a:t>α</a:t>
            </a:r>
            <a:r>
              <a:rPr lang="en-US" sz="2400" dirty="0"/>
              <a:t>=0.05.”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C49A0-F627-4950-BF39-DABA2E44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power? (t-test example)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88606-CE74-41F5-A912-48940B03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" y="1716972"/>
            <a:ext cx="5486400" cy="17120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5919-023D-4DF5-9A68-9F110BC1532C}"/>
              </a:ext>
            </a:extLst>
          </p:cNvPr>
          <p:cNvCxnSpPr/>
          <p:nvPr/>
        </p:nvCxnSpPr>
        <p:spPr>
          <a:xfrm flipV="1">
            <a:off x="5775960" y="1630410"/>
            <a:ext cx="0" cy="429768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2FA874-5AD0-4B45-B2A6-22A586368FC0}"/>
              </a:ext>
            </a:extLst>
          </p:cNvPr>
          <p:cNvSpPr txBox="1"/>
          <p:nvPr/>
        </p:nvSpPr>
        <p:spPr>
          <a:xfrm>
            <a:off x="434817" y="3922895"/>
            <a:ext cx="5257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A Priori Power:</a:t>
            </a:r>
            <a:r>
              <a:rPr lang="en-US" sz="2400" b="1" i="1" dirty="0"/>
              <a:t> “</a:t>
            </a:r>
            <a:r>
              <a:rPr lang="en-US" sz="2400" dirty="0"/>
              <a:t>Assuming the </a:t>
            </a:r>
            <a:r>
              <a:rPr lang="en-US" sz="2400" b="1" dirty="0">
                <a:solidFill>
                  <a:schemeClr val="accent1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effect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accent5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variance</a:t>
            </a:r>
            <a:r>
              <a:rPr lang="en-US" sz="2400" dirty="0"/>
              <a:t> ratio is </a:t>
            </a:r>
            <a:r>
              <a:rPr lang="en-US" sz="2400" b="1" dirty="0"/>
              <a:t>d=0.5</a:t>
            </a:r>
            <a:r>
              <a:rPr lang="en-US" sz="2400" dirty="0"/>
              <a:t>, then we need </a:t>
            </a:r>
            <a:r>
              <a:rPr lang="en-US" sz="2400" b="1" dirty="0">
                <a:solidFill>
                  <a:schemeClr val="accent2"/>
                </a:solidFill>
              </a:rPr>
              <a:t>N people </a:t>
            </a:r>
            <a:r>
              <a:rPr lang="en-US" sz="2400" dirty="0"/>
              <a:t>to achieve 80% statistical power (</a:t>
            </a:r>
            <a:r>
              <a:rPr lang="el-GR" sz="2400" dirty="0"/>
              <a:t>α</a:t>
            </a:r>
            <a:r>
              <a:rPr lang="en-US" sz="2400" dirty="0"/>
              <a:t>=0.05).”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1" y="3922895"/>
            <a:ext cx="52577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/>
              <a:t>Post-Hoc Power (DO NOT USE)</a:t>
            </a:r>
            <a:r>
              <a:rPr lang="en-US" sz="2400" b="1" u="sng" dirty="0"/>
              <a:t>:</a:t>
            </a:r>
            <a:r>
              <a:rPr lang="en-US" sz="2400" dirty="0"/>
              <a:t> Assume the true effect is equal to the observed effect, then calculate the power you had to detect an effect of that size. </a:t>
            </a:r>
            <a:r>
              <a:rPr lang="en-US" sz="1400" dirty="0"/>
              <a:t>[This is just a re-statement of your NHST! See </a:t>
            </a:r>
            <a:r>
              <a:rPr lang="en-US" sz="1400" dirty="0" err="1"/>
              <a:t>Althouse</a:t>
            </a:r>
            <a:r>
              <a:rPr lang="en-US" sz="1400" dirty="0"/>
              <a:t>, 2021]</a:t>
            </a:r>
          </a:p>
        </p:txBody>
      </p:sp>
      <p:sp>
        <p:nvSpPr>
          <p:cNvPr id="5" name="&quot;No&quot; Symbol 4"/>
          <p:cNvSpPr/>
          <p:nvPr/>
        </p:nvSpPr>
        <p:spPr>
          <a:xfrm>
            <a:off x="7636212" y="3828847"/>
            <a:ext cx="2011680" cy="2011680"/>
          </a:xfrm>
          <a:prstGeom prst="noSmoking">
            <a:avLst>
              <a:gd name="adj" fmla="val 15849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</p:spPr>
        <p:txBody>
          <a:bodyPr/>
          <a:lstStyle/>
          <a:p>
            <a:r>
              <a:rPr lang="en-US" dirty="0"/>
              <a:t>What is a null hypothesis?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980C8C-BD5D-4ADF-92CB-4389F6636CED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10515600" cy="3352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null-hypothesis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is the hypothesis “to be nullified”. </a:t>
            </a:r>
          </a:p>
          <a:p>
            <a:endParaRPr lang="en-US" dirty="0"/>
          </a:p>
          <a:p>
            <a:r>
              <a:rPr lang="en-US" dirty="0"/>
              <a:t>We make a set of assumptions (our null hypothesis), </a:t>
            </a:r>
          </a:p>
          <a:p>
            <a:r>
              <a:rPr lang="en-US" dirty="0"/>
              <a:t>if our data strongly conflict with those assumptions, then we reject the null hypothesis.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2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0" y="365125"/>
            <a:ext cx="10926880" cy="1325563"/>
          </a:xfrm>
        </p:spPr>
        <p:txBody>
          <a:bodyPr/>
          <a:lstStyle/>
          <a:p>
            <a:r>
              <a:rPr lang="en-US" dirty="0"/>
              <a:t>What does a null hypothesis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7189" y="1825624"/>
                <a:ext cx="6126137" cy="45307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Often, we make an assumption that there is no effect.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chemeClr val="accent1"/>
                        </a:solidFill>
                      </a:rPr>
                      <m:t>trt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chemeClr val="accent1"/>
                        </a:solidFill>
                      </a:rPr>
                      <m:t> = </m:t>
                    </m:r>
                    <m:r>
                      <m:rPr>
                        <m:nor/>
                      </m:rPr>
                      <a:rPr lang="el-GR" sz="2000" dirty="0" smtClean="0">
                        <a:solidFill>
                          <a:schemeClr val="accent1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chemeClr val="accent1"/>
                        </a:solidFill>
                      </a:rPr>
                      <m:t>ctrl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accent1"/>
                        </a:solidFill>
                      </a:rPr>
                      <m:t> (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accent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chemeClr val="accent1"/>
                        </a:solidFill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𝑡𝑟𝑡</m:t>
                        </m:r>
                      </m:sub>
                    </m:sSub>
                    <m:r>
                      <m:rPr>
                        <m:nor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l-GR" sz="2000" dirty="0">
                        <a:solidFill>
                          <a:schemeClr val="accent1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chemeClr val="accent1"/>
                        </a:solidFill>
                      </a:rPr>
                      <m:t>ctrl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=0)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89" y="1825624"/>
                <a:ext cx="6126137" cy="4530726"/>
              </a:xfrm>
              <a:prstGeom prst="rect">
                <a:avLst/>
              </a:prstGeom>
              <a:blipFill>
                <a:blip r:embed="rId3"/>
                <a:stretch>
                  <a:fillRect l="-1294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E2FCC1-B28C-4CB1-BEFA-0EC8A17AC5B9}"/>
              </a:ext>
            </a:extLst>
          </p:cNvPr>
          <p:cNvSpPr txBox="1"/>
          <p:nvPr/>
        </p:nvSpPr>
        <p:spPr>
          <a:xfrm>
            <a:off x="1714441" y="4742239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Null-Distribution</a:t>
            </a:r>
          </a:p>
        </p:txBody>
      </p:sp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504530E-9768-31BD-8217-2FCE290B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2" y="1825624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1951-C9A6-4C47-8FD1-BD33A51D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0" y="365125"/>
            <a:ext cx="10926880" cy="1325563"/>
          </a:xfrm>
        </p:spPr>
        <p:txBody>
          <a:bodyPr/>
          <a:lstStyle/>
          <a:p>
            <a:r>
              <a:rPr lang="en-US" dirty="0"/>
              <a:t>What does a null hypothesis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12B7-42E6-48A2-B48D-726EEA02C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E5DCE90-B29F-4709-A514-D112B7F94586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7189" y="1825624"/>
                <a:ext cx="6126137" cy="45307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Often, we make an assumption that there is no effect.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chemeClr val="accent1"/>
                        </a:solidFill>
                      </a:rPr>
                      <m:t>trt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chemeClr val="accent1"/>
                        </a:solidFill>
                      </a:rPr>
                      <m:t> = </m:t>
                    </m:r>
                    <m:r>
                      <m:rPr>
                        <m:nor/>
                      </m:rPr>
                      <a:rPr lang="el-GR" sz="2000" dirty="0">
                        <a:solidFill>
                          <a:schemeClr val="accent1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chemeClr val="accent1"/>
                        </a:solidFill>
                      </a:rPr>
                      <m:t>ctrl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1"/>
                        </a:solidFill>
                      </a:rPr>
                      <m:t>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1"/>
                        </a:solidFill>
                      </a:rPr>
                      <m:t>or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1"/>
                        </a:solidFill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𝑡𝑟𝑡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l-GR" sz="2000" dirty="0">
                        <a:solidFill>
                          <a:schemeClr val="accent1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chemeClr val="accent1"/>
                        </a:solidFill>
                      </a:rPr>
                      <m:t>ctrl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=0)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Assuming that the true mean difference is zero</a:t>
                </a:r>
                <a:r>
                  <a:rPr lang="en-US" sz="2400" dirty="0"/>
                  <a:t>, the distribution of sample means will look like the figure on the right.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980C8C-BD5D-4ADF-92CB-4389F6636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89" y="1825624"/>
                <a:ext cx="6126137" cy="4530726"/>
              </a:xfrm>
              <a:prstGeom prst="rect">
                <a:avLst/>
              </a:prstGeom>
              <a:blipFill>
                <a:blip r:embed="rId3"/>
                <a:stretch>
                  <a:fillRect l="-1294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E2FCC1-B28C-4CB1-BEFA-0EC8A17AC5B9}"/>
              </a:ext>
            </a:extLst>
          </p:cNvPr>
          <p:cNvSpPr txBox="1"/>
          <p:nvPr/>
        </p:nvSpPr>
        <p:spPr>
          <a:xfrm>
            <a:off x="1714441" y="4742239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Null-Distribution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B0AEE42-5E15-E519-A6E0-98110EC4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" y="1787514"/>
            <a:ext cx="476316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2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eith Wustl 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417"/>
      </a:accent1>
      <a:accent2>
        <a:srgbClr val="007360"/>
      </a:accent2>
      <a:accent3>
        <a:srgbClr val="3D3D3D"/>
      </a:accent3>
      <a:accent4>
        <a:srgbClr val="4D004A"/>
      </a:accent4>
      <a:accent5>
        <a:srgbClr val="3841C6"/>
      </a:accent5>
      <a:accent6>
        <a:srgbClr val="AB5F61"/>
      </a:accent6>
      <a:hlink>
        <a:srgbClr val="89C5BB"/>
      </a:hlink>
      <a:folHlink>
        <a:srgbClr val="ABAB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1361</Words>
  <Application>Microsoft Office PowerPoint</Application>
  <PresentationFormat>Widescreen</PresentationFormat>
  <Paragraphs>169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Georgia</vt:lpstr>
      <vt:lpstr>Verdana</vt:lpstr>
      <vt:lpstr>Office Theme</vt:lpstr>
      <vt:lpstr>Sample Size Planning Concepts:  What is statistical power?</vt:lpstr>
      <vt:lpstr>Statistical Power</vt:lpstr>
      <vt:lpstr>Statistical Power</vt:lpstr>
      <vt:lpstr>What affects statistical power?</vt:lpstr>
      <vt:lpstr>What affects statistical power?</vt:lpstr>
      <vt:lpstr>Approaches to power? (t-test example)</vt:lpstr>
      <vt:lpstr>What is a null hypothesis?</vt:lpstr>
      <vt:lpstr>What does a null hypothesis look like?</vt:lpstr>
      <vt:lpstr>What does a null hypothesis look like?</vt:lpstr>
      <vt:lpstr>Probability of observing sample data when the null is true, p(≥x ̅|H_0)</vt:lpstr>
      <vt:lpstr>Probability of observing sample data when the null is true, p(≥x ̅|H_0)</vt:lpstr>
      <vt:lpstr>Probability of observing sample data when the null is true, p(≥x ̅|H_0)</vt:lpstr>
      <vt:lpstr>α – Controlling the Type 1 Error Rate</vt:lpstr>
      <vt:lpstr>α – Controlling the Type 1 Error Rate</vt:lpstr>
      <vt:lpstr>α – Controlling the Type 1 Error Rate</vt:lpstr>
      <vt:lpstr>Simulated samples under the null</vt:lpstr>
      <vt:lpstr>Simulated samples under the null</vt:lpstr>
      <vt:lpstr>Simulated Samples under the alternative (d=0.5)</vt:lpstr>
      <vt:lpstr>Simulated Samples under the alternative (d=0.5)</vt:lpstr>
      <vt:lpstr>PowerPoint Presentation</vt:lpstr>
      <vt:lpstr>Improving power under the alternative (d=0.5)</vt:lpstr>
      <vt:lpstr>To Recap…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Keith Lohse</cp:lastModifiedBy>
  <cp:revision>228</cp:revision>
  <dcterms:created xsi:type="dcterms:W3CDTF">2016-11-18T16:22:40Z</dcterms:created>
  <dcterms:modified xsi:type="dcterms:W3CDTF">2023-05-12T20:35:03Z</dcterms:modified>
</cp:coreProperties>
</file>